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75CA-7A4A-43B7-AE5A-F1650FEB5EC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33EC-4369-4F1D-A5A2-B6C7D554E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0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33EC-4369-4F1D-A5A2-B6C7D554E1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371D77-798B-4ABA-812F-F7EF300BCA0B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15595C7-428D-4244-BA12-695DAB9DE5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E111AA-A019-4B8F-A41D-96F86C0676C7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DE3D91-79B0-4613-9406-F825854102E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A55BFE-7BEC-4B0E-939D-0AFADF0BA8C1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45AE89-D73F-4249-AA7C-2A502CE37F7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12178B-3424-4789-90D4-4C0E79A22883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2C15D9-06BE-4970-9BC3-49793027780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ED91DB-4D9B-445C-B63D-BAA7B317C4A4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23947B-4B4B-434F-A80E-38CF1208B07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F7C88B-ED11-4433-B3E2-BF3052FAE4AC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7EF6BE5-493B-420B-AE94-3DA186400C3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11B3F10-4B52-46B2-A20D-EE0C91BAD73F}" type="datetimeFigureOut">
              <a:rPr lang="ru-RU"/>
              <a:t>29.01.2022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36D46A-0AF6-4605-A363-2744505B659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B62C95-BE3A-4B73-A6AB-DBF8582FCBDE}" type="datetimeFigureOut">
              <a:rPr lang="ru-RU"/>
              <a:t>29.01.2022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DB12DAD-BBD0-41C4-9F8D-BF48B69717C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C6C155-85E4-44B0-AA48-2202E5891061}" type="datetimeFigureOut">
              <a:rPr lang="ru-RU"/>
              <a:t>29.01.2022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624B2-0C68-4143-AC75-FEB7C1EC9EE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6F02C1-BC6B-4EAD-AE74-768870C59BC3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D0E340E-D3D7-4545-8E6F-FC3A918B816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BAD9DD-2EE5-4E6A-B2D7-609539F493D9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1B6C594-3759-49DB-BB5D-E1190FFE052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D5E73A-C09B-4FF5-AEE8-8E117F109AB2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362277" y="3140969"/>
            <a:ext cx="6530204" cy="258532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ПРЕЗЕНТАЦИЯ </a:t>
            </a:r>
            <a:endParaRPr dirty="0"/>
          </a:p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ЭЛЕКТИВНОЙ ДИСЦИПЛИНЫ</a:t>
            </a:r>
            <a:endParaRPr dirty="0"/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r>
              <a:rPr lang="ru-RU" sz="2700" b="1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«Базы данных в научных исследованиях и профессиональной деятельности»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  <p:sp>
        <p:nvSpPr>
          <p:cNvPr id="6" name="Прямоугольник 3"/>
          <p:cNvSpPr/>
          <p:nvPr/>
        </p:nvSpPr>
        <p:spPr bwMode="auto">
          <a:xfrm>
            <a:off x="209006" y="5995851"/>
            <a:ext cx="881742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just">
              <a:defRPr/>
            </a:pPr>
            <a:r>
              <a:rPr lang="ru-RU" sz="20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Кафедра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информационного права и цифровых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технологий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400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Цель освоения дисциплины </a:t>
            </a:r>
            <a:endParaRPr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 bwMode="auto">
          <a:xfrm>
            <a:off x="702522" y="2069512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dirty="0" smtClean="0"/>
              <a:t>Подготовка </a:t>
            </a:r>
            <a:r>
              <a:rPr lang="ru-RU" dirty="0"/>
              <a:t>высококвалифицированных специалистов в соответствии с ФГОС </a:t>
            </a:r>
            <a:r>
              <a:rPr lang="ru-RU" dirty="0" smtClean="0"/>
              <a:t>ВО.</a:t>
            </a:r>
          </a:p>
          <a:p>
            <a:pPr marL="0" indent="0" algn="ctr">
              <a:buNone/>
              <a:defRPr/>
            </a:pPr>
            <a:r>
              <a:rPr lang="ru-RU" dirty="0" smtClean="0"/>
              <a:t>Формирование у обучающихся знаний, умений, навыков </a:t>
            </a:r>
            <a:r>
              <a:rPr lang="ru-RU" dirty="0"/>
              <a:t>использования баз данных и </a:t>
            </a:r>
            <a:r>
              <a:rPr lang="ru-RU" dirty="0" smtClean="0"/>
              <a:t>информационных систем в </a:t>
            </a:r>
            <a:r>
              <a:rPr lang="ru-RU" dirty="0"/>
              <a:t>научных исследованиях и </a:t>
            </a:r>
            <a:r>
              <a:rPr lang="ru-RU" dirty="0" smtClean="0"/>
              <a:t>профессиональной деятельности, что является важным для успешной работы в современных условиях цифровизации экономики.</a:t>
            </a:r>
          </a:p>
        </p:txBody>
      </p:sp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425650"/>
            <a:ext cx="1154470" cy="8379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Задачи дисциплины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ознакомить </a:t>
            </a:r>
            <a:r>
              <a:rPr lang="ru-RU" dirty="0"/>
              <a:t>с принципами организации информации в базах данных;</a:t>
            </a:r>
          </a:p>
          <a:p>
            <a:pPr lvl="0"/>
            <a:r>
              <a:rPr lang="ru-RU" dirty="0"/>
              <a:t>ознакомить с принципами поиска информации в информационных системах и базах данных;</a:t>
            </a:r>
          </a:p>
          <a:p>
            <a:pPr lvl="0"/>
            <a:r>
              <a:rPr lang="ru-RU" dirty="0"/>
              <a:t>научить понимать принципы функционирования и применения систем управления базами данных; </a:t>
            </a:r>
          </a:p>
          <a:p>
            <a:pPr lvl="0"/>
            <a:r>
              <a:rPr lang="ru-RU" dirty="0"/>
              <a:t>подготовить обучающихся к профессиональной </a:t>
            </a:r>
            <a:r>
              <a:rPr lang="ru-RU" dirty="0" smtClean="0"/>
              <a:t>и научной деятельности </a:t>
            </a:r>
            <a:r>
              <a:rPr lang="ru-RU" dirty="0"/>
              <a:t>с использованием баз данных и информационных систем.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87378" y="492669"/>
            <a:ext cx="1531921" cy="1265230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16226" y="159335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6688" y="878207"/>
            <a:ext cx="7886700" cy="940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Для кого предназначена дисциплина?</a:t>
            </a:r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603734" y="1819067"/>
            <a:ext cx="7928706" cy="1969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обучающиеся специальности 40.05.04 </a:t>
            </a:r>
            <a:r>
              <a:rPr lang="ru-RU" sz="2000" dirty="0"/>
              <a:t>Судебная и прокурорская деятельность, специализация «Судебная деятельность», специализация «Прокурорская деятельность»;</a:t>
            </a:r>
            <a:endParaRPr lang="ru-RU" sz="2000" dirty="0" smtClean="0"/>
          </a:p>
          <a:p>
            <a:pPr algn="just"/>
            <a:r>
              <a:rPr lang="ru-RU" sz="2000" dirty="0" smtClean="0"/>
              <a:t>обучающиеся </a:t>
            </a:r>
            <a:r>
              <a:rPr lang="ru-RU" sz="2000" dirty="0"/>
              <a:t>специальности </a:t>
            </a:r>
            <a:r>
              <a:rPr lang="ru-RU" sz="2000" dirty="0" smtClean="0"/>
              <a:t>40.05.03 </a:t>
            </a:r>
            <a:r>
              <a:rPr lang="ru-RU" sz="2000" dirty="0"/>
              <a:t>Судебная экспертиза</a:t>
            </a:r>
            <a:r>
              <a:rPr lang="ru-RU" sz="2000" dirty="0" smtClean="0"/>
              <a:t>, специализация </a:t>
            </a:r>
            <a:r>
              <a:rPr lang="ru-RU" sz="2000" dirty="0"/>
              <a:t>«Криминалистические экспертизы</a:t>
            </a:r>
            <a:r>
              <a:rPr lang="ru-RU" sz="2000" dirty="0" smtClean="0"/>
              <a:t>»;</a:t>
            </a:r>
            <a:endParaRPr lang="en-US" sz="2000" dirty="0" smtClean="0"/>
          </a:p>
          <a:p>
            <a:pPr marL="0" indent="0" algn="just">
              <a:buFont typeface="Arial"/>
              <a:buNone/>
            </a:pPr>
            <a:endParaRPr lang="ru-RU" sz="20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106" y="3648701"/>
            <a:ext cx="2603961" cy="2866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Информационные технологии в сфере правовых отношений: этапы развитие. </a:t>
            </a:r>
            <a:r>
              <a:rPr lang="ru-RU" dirty="0" smtClean="0"/>
              <a:t>Национальная</a:t>
            </a:r>
            <a:r>
              <a:rPr lang="ru-RU" dirty="0"/>
              <a:t> программа «Цифровая экономика Российской </a:t>
            </a:r>
            <a:r>
              <a:rPr lang="ru-RU" dirty="0" smtClean="0"/>
              <a:t>Федерации».</a:t>
            </a:r>
          </a:p>
          <a:p>
            <a:pPr lvl="0"/>
            <a:r>
              <a:rPr lang="ru-RU" dirty="0" smtClean="0"/>
              <a:t>Информационный поиск: понятие, виды, задачи поиска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dirty="0" smtClean="0"/>
              <a:t>Информационные </a:t>
            </a:r>
            <a:r>
              <a:rPr lang="ru-RU" dirty="0"/>
              <a:t>ресурсы </a:t>
            </a:r>
            <a:r>
              <a:rPr lang="ru-RU" dirty="0" smtClean="0"/>
              <a:t>Интернета и </a:t>
            </a:r>
            <a:r>
              <a:rPr lang="ru-RU" dirty="0"/>
              <a:t>возможности, предоставляемые </a:t>
            </a:r>
            <a:r>
              <a:rPr lang="ru-RU" dirty="0" smtClean="0"/>
              <a:t>правовыми системами. </a:t>
            </a:r>
          </a:p>
          <a:p>
            <a:pPr lvl="0"/>
            <a:r>
              <a:rPr lang="ru-RU" dirty="0" smtClean="0"/>
              <a:t>Реляционные </a:t>
            </a:r>
            <a:r>
              <a:rPr lang="ru-RU" dirty="0"/>
              <a:t>базы данных. </a:t>
            </a:r>
            <a:endParaRPr lang="ru-RU" dirty="0" smtClean="0"/>
          </a:p>
          <a:p>
            <a:pPr lvl="0"/>
            <a:r>
              <a:rPr lang="ru-RU" dirty="0" smtClean="0"/>
              <a:t>Система </a:t>
            </a:r>
            <a:r>
              <a:rPr lang="ru-RU" dirty="0"/>
              <a:t>управления реляционными базами данных </a:t>
            </a:r>
            <a:r>
              <a:rPr lang="en-US" dirty="0" smtClean="0"/>
              <a:t>Microsoft </a:t>
            </a:r>
            <a:r>
              <a:rPr lang="ru-RU" dirty="0" smtClean="0"/>
              <a:t>Access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Создание базы данных в программе </a:t>
            </a:r>
            <a:r>
              <a:rPr lang="en-US" dirty="0" smtClean="0"/>
              <a:t>Microsoft</a:t>
            </a:r>
            <a:r>
              <a:rPr lang="ru-RU" dirty="0" smtClean="0"/>
              <a:t> </a:t>
            </a:r>
            <a:r>
              <a:rPr lang="en-US" dirty="0" smtClean="0"/>
              <a:t>Access</a:t>
            </a:r>
            <a:r>
              <a:rPr lang="ru-RU" dirty="0" smtClean="0"/>
              <a:t>. </a:t>
            </a:r>
            <a:endParaRPr lang="ru-RU" dirty="0"/>
          </a:p>
          <a:p>
            <a:pPr lvl="0"/>
            <a:r>
              <a:rPr lang="ru-RU" dirty="0" smtClean="0"/>
              <a:t>Работа с базой данных, созданной в СУБД </a:t>
            </a:r>
            <a:r>
              <a:rPr lang="en-US" dirty="0"/>
              <a:t>Access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572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Тематический план дисциплины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61885" y="2200818"/>
            <a:ext cx="6886042" cy="378756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dirty="0"/>
              <a:t>Тема 1. Общие понятия баз данных, их </a:t>
            </a:r>
            <a:r>
              <a:rPr lang="ru-RU" dirty="0" smtClean="0"/>
              <a:t>виды.</a:t>
            </a:r>
          </a:p>
          <a:p>
            <a:pPr algn="just">
              <a:defRPr/>
            </a:pPr>
            <a:r>
              <a:rPr lang="ru-RU" dirty="0" smtClean="0"/>
              <a:t>Тема </a:t>
            </a:r>
            <a:r>
              <a:rPr lang="ru-RU" dirty="0"/>
              <a:t>2. Современные средства создания баз </a:t>
            </a:r>
            <a:r>
              <a:rPr lang="ru-RU" dirty="0" smtClean="0"/>
              <a:t>данных.</a:t>
            </a:r>
          </a:p>
          <a:p>
            <a:pPr algn="just">
              <a:defRPr/>
            </a:pPr>
            <a:r>
              <a:rPr lang="ru-RU" dirty="0" smtClean="0"/>
              <a:t>Тема </a:t>
            </a:r>
            <a:r>
              <a:rPr lang="ru-RU" dirty="0"/>
              <a:t>3. Работа с одной из систем управления базами данных (СУБД</a:t>
            </a:r>
            <a:r>
              <a:rPr lang="ru-RU" dirty="0" smtClean="0"/>
              <a:t>).</a:t>
            </a:r>
            <a:endParaRPr sz="16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948323"/>
            <a:ext cx="2428590" cy="1509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910605" y="5266304"/>
            <a:ext cx="1730534" cy="129623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Как будут проходить занятия?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2103" y="1916832"/>
            <a:ext cx="78867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Теоретические </a:t>
            </a:r>
            <a:r>
              <a:rPr lang="ru-RU" dirty="0" smtClean="0"/>
              <a:t>опросы.</a:t>
            </a:r>
            <a:endParaRPr dirty="0"/>
          </a:p>
          <a:p>
            <a:pPr>
              <a:defRPr/>
            </a:pPr>
            <a:r>
              <a:rPr lang="ru-RU" dirty="0"/>
              <a:t>Анализ </a:t>
            </a:r>
            <a:r>
              <a:rPr lang="ru-RU" dirty="0" smtClean="0"/>
              <a:t>информации из информационных систем.</a:t>
            </a:r>
          </a:p>
          <a:p>
            <a:pPr>
              <a:defRPr/>
            </a:pPr>
            <a:r>
              <a:rPr lang="ru-RU" dirty="0" smtClean="0"/>
              <a:t>Работа с информационными и справочными системами в сети Интернет.</a:t>
            </a:r>
            <a:endParaRPr dirty="0"/>
          </a:p>
          <a:p>
            <a:pPr>
              <a:defRPr/>
            </a:pPr>
            <a:r>
              <a:rPr lang="ru-RU" dirty="0" smtClean="0"/>
              <a:t>Работа за компьютерами с СУБД. </a:t>
            </a:r>
            <a:endParaRPr dirty="0"/>
          </a:p>
          <a:p>
            <a:pPr>
              <a:defRPr/>
            </a:pPr>
            <a:r>
              <a:rPr lang="ru-RU" dirty="0" smtClean="0"/>
              <a:t>Круглые столы.</a:t>
            </a:r>
            <a:endParaRPr dirty="0"/>
          </a:p>
          <a:p>
            <a:pPr>
              <a:defRPr/>
            </a:pPr>
            <a:r>
              <a:rPr lang="ru-RU" dirty="0" smtClean="0"/>
              <a:t>Решение </a:t>
            </a:r>
            <a:r>
              <a:rPr lang="ru-RU" dirty="0" err="1" smtClean="0"/>
              <a:t>практикоориентированных</a:t>
            </a:r>
            <a:r>
              <a:rPr lang="ru-RU" dirty="0" smtClean="0"/>
              <a:t> задач.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162996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Значение дисциплины для дальнейшего обучения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/>
              <a:t>Основные положения дисциплины могут быть использованы в дальнейшем при изучении </a:t>
            </a:r>
            <a:r>
              <a:rPr lang="ru-RU" dirty="0" smtClean="0"/>
              <a:t>дисциплин</a:t>
            </a:r>
            <a:r>
              <a:rPr lang="ru-RU" dirty="0"/>
              <a:t>:</a:t>
            </a:r>
            <a:endParaRPr dirty="0"/>
          </a:p>
          <a:p>
            <a:pPr lvl="0"/>
            <a:r>
              <a:rPr lang="ru-RU" dirty="0" smtClean="0"/>
              <a:t>Гражданское </a:t>
            </a:r>
            <a:r>
              <a:rPr lang="ru-RU" dirty="0"/>
              <a:t>право</a:t>
            </a:r>
          </a:p>
          <a:p>
            <a:pPr lvl="0"/>
            <a:r>
              <a:rPr lang="ru-RU" dirty="0" smtClean="0"/>
              <a:t>Информационное </a:t>
            </a:r>
            <a:r>
              <a:rPr lang="ru-RU" dirty="0"/>
              <a:t>право</a:t>
            </a:r>
            <a:endParaRPr lang="ru-RU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745" y="5328392"/>
            <a:ext cx="1630699" cy="11282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" name="Picture 2" descr="Тема: &amp;quot;Создание многотабличной базы данных&amp;quot;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34" y="548741"/>
            <a:ext cx="2294843" cy="138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21392" y="1398778"/>
            <a:ext cx="7472812" cy="12682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Значение </a:t>
            </a:r>
            <a:r>
              <a:rPr lang="ru-RU" dirty="0"/>
              <a:t>дисциплины для практической работы юриста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21392" y="2791841"/>
            <a:ext cx="7886700" cy="365339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dirty="0"/>
              <a:t>Возможность применять </a:t>
            </a:r>
            <a:r>
              <a:rPr lang="ru-RU" dirty="0" smtClean="0"/>
              <a:t>полученные знания </a:t>
            </a:r>
            <a:r>
              <a:rPr lang="ru-RU" dirty="0"/>
              <a:t>в различных сферах </a:t>
            </a:r>
            <a:r>
              <a:rPr lang="ru-RU" dirty="0" smtClean="0"/>
              <a:t>практической деятельности. </a:t>
            </a:r>
            <a:endParaRPr lang="ru-RU" dirty="0"/>
          </a:p>
          <a:p>
            <a:pPr algn="just">
              <a:defRPr/>
            </a:pPr>
            <a:r>
              <a:rPr lang="ru-RU" dirty="0"/>
              <a:t>Умение работать с различными  </a:t>
            </a:r>
            <a:r>
              <a:rPr lang="ru-RU" dirty="0" smtClean="0"/>
              <a:t>справочными правовыми и информационными </a:t>
            </a:r>
            <a:r>
              <a:rPr lang="ru-RU" dirty="0"/>
              <a:t>системами.</a:t>
            </a:r>
          </a:p>
          <a:p>
            <a:pPr algn="just">
              <a:defRPr/>
            </a:pPr>
            <a:r>
              <a:rPr lang="ru-RU" dirty="0" smtClean="0"/>
              <a:t>Умение создавать элементарные базы данных. </a:t>
            </a:r>
            <a:endParaRPr lang="ru-RU" dirty="0"/>
          </a:p>
          <a:p>
            <a:pPr algn="just">
              <a:defRPr/>
            </a:pPr>
            <a:r>
              <a:rPr lang="ru-RU" dirty="0" smtClean="0"/>
              <a:t>Умение профессионально работать с различными юридическими базами данных.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95920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4283</TotalTime>
  <Words>306</Words>
  <Application>Microsoft Office PowerPoint</Application>
  <DocSecurity>0</DocSecurity>
  <PresentationFormat>Экран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Брянцева</cp:lastModifiedBy>
  <cp:revision>152</cp:revision>
  <dcterms:created xsi:type="dcterms:W3CDTF">2020-12-02T14:35:45Z</dcterms:created>
  <dcterms:modified xsi:type="dcterms:W3CDTF">2022-02-01T12:36:59Z</dcterms:modified>
  <dc:identifier/>
  <dc:language/>
  <cp:version/>
</cp:coreProperties>
</file>